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99" r:id="rId4"/>
    <p:sldId id="259" r:id="rId5"/>
    <p:sldId id="297" r:id="rId6"/>
    <p:sldId id="298" r:id="rId7"/>
    <p:sldId id="301" r:id="rId8"/>
    <p:sldId id="289" r:id="rId9"/>
    <p:sldId id="296" r:id="rId10"/>
    <p:sldId id="287" r:id="rId11"/>
    <p:sldId id="260" r:id="rId12"/>
    <p:sldId id="292" r:id="rId13"/>
    <p:sldId id="257" r:id="rId14"/>
    <p:sldId id="261" r:id="rId15"/>
    <p:sldId id="295" r:id="rId16"/>
    <p:sldId id="302" r:id="rId17"/>
    <p:sldId id="294" r:id="rId18"/>
    <p:sldId id="262" r:id="rId19"/>
    <p:sldId id="293" r:id="rId20"/>
    <p:sldId id="290" r:id="rId21"/>
    <p:sldId id="263" r:id="rId22"/>
    <p:sldId id="264" r:id="rId23"/>
    <p:sldId id="265" r:id="rId24"/>
    <p:sldId id="266" r:id="rId25"/>
    <p:sldId id="286" r:id="rId26"/>
    <p:sldId id="267" r:id="rId27"/>
    <p:sldId id="268" r:id="rId28"/>
    <p:sldId id="277" r:id="rId29"/>
    <p:sldId id="285" r:id="rId30"/>
    <p:sldId id="279" r:id="rId31"/>
    <p:sldId id="278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8"/>
    <p:restoredTop sz="91501"/>
  </p:normalViewPr>
  <p:slideViewPr>
    <p:cSldViewPr snapToGrid="0" snapToObjects="1">
      <p:cViewPr varScale="1">
        <p:scale>
          <a:sx n="112" d="100"/>
          <a:sy n="112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9321-A208-E218-772B-F2889B5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researchers/developers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68.9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96" y="14717003"/>
            <a:ext cx="3597276" cy="366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B649C-4851-9297-2B0E-E407DA25D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7"/>
          <a:stretch/>
        </p:blipFill>
        <p:spPr>
          <a:xfrm>
            <a:off x="6436282" y="2246355"/>
            <a:ext cx="2739661" cy="2867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68A2-97CA-557D-570E-A789B8E04B02}"/>
              </a:ext>
            </a:extLst>
          </p:cNvPr>
          <p:cNvSpPr txBox="1"/>
          <p:nvPr/>
        </p:nvSpPr>
        <p:spPr>
          <a:xfrm>
            <a:off x="835917" y="2239755"/>
            <a:ext cx="77746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Discuss possible causes of the reproducibility crisis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152461" y="1080144"/>
            <a:ext cx="576501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1</a:t>
            </a:r>
          </a:p>
          <a:p>
            <a:endParaRPr lang="en-US" sz="1050" b="1" dirty="0"/>
          </a:p>
          <a:p>
            <a:r>
              <a:rPr lang="en-US" sz="2400" dirty="0"/>
              <a:t>You have a question: Are fish in lake A or B on average bigger?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 You then use a two-sample two sided T-test to determine if they differ in size then report your result.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E8D6C-3E2A-715A-9B96-F96FC1DA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2A122-3220-22A3-B489-E551A2F6642F}"/>
              </a:ext>
            </a:extLst>
          </p:cNvPr>
          <p:cNvSpPr txBox="1"/>
          <p:nvPr/>
        </p:nvSpPr>
        <p:spPr>
          <a:xfrm>
            <a:off x="6096001" y="1080144"/>
            <a:ext cx="5945718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2</a:t>
            </a:r>
          </a:p>
          <a:p>
            <a:endParaRPr lang="en-US" sz="1050" b="1" dirty="0"/>
          </a:p>
          <a:p>
            <a:r>
              <a:rPr lang="en-US" sz="2400" dirty="0"/>
              <a:t>You collect N fish from both lakes using identical sampling methods you noticed that fish in lake A seems bigger than those in lake B</a:t>
            </a:r>
          </a:p>
          <a:p>
            <a:endParaRPr lang="en-US" sz="2400" dirty="0"/>
          </a:p>
          <a:p>
            <a:r>
              <a:rPr lang="en-US" sz="2400" dirty="0"/>
              <a:t>You use a two-sample one sided T-test to determine fish in lake A are larger than lake 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1750F-EA3C-E395-7E9B-E5A5FB4032C1}"/>
              </a:ext>
            </a:extLst>
          </p:cNvPr>
          <p:cNvSpPr txBox="1"/>
          <p:nvPr/>
        </p:nvSpPr>
        <p:spPr>
          <a:xfrm>
            <a:off x="562611" y="4914728"/>
            <a:ext cx="1079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5C47D-6DA0-BF2E-CE4D-59607D874351}"/>
              </a:ext>
            </a:extLst>
          </p:cNvPr>
          <p:cNvSpPr txBox="1"/>
          <p:nvPr/>
        </p:nvSpPr>
        <p:spPr>
          <a:xfrm>
            <a:off x="649853" y="4476809"/>
            <a:ext cx="10892293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Discuss What proportion of the time will these two scenarios each suggest a positive result even when the fish in the two lakes are on average identical. In other words what is the false positive rate for these two scenarios?</a:t>
            </a:r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Office Hours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C030C-A32D-2322-5595-BAB6FA27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5E7E8-79BA-8BFE-DE48-F5B766384EAE}"/>
              </a:ext>
            </a:extLst>
          </p:cNvPr>
          <p:cNvSpPr txBox="1"/>
          <p:nvPr/>
        </p:nvSpPr>
        <p:spPr>
          <a:xfrm>
            <a:off x="3234690" y="2122638"/>
            <a:ext cx="64127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Monday 		1:30-2:30 BSBW B25</a:t>
            </a:r>
          </a:p>
          <a:p>
            <a:r>
              <a:rPr lang="en-US" sz="3200" b="1" dirty="0"/>
              <a:t>			5:30-6:30 HELD 200</a:t>
            </a:r>
          </a:p>
          <a:p>
            <a:endParaRPr lang="en-US" sz="3200" b="1" dirty="0"/>
          </a:p>
          <a:p>
            <a:r>
              <a:rPr lang="en-US" sz="3200" b="1" dirty="0"/>
              <a:t>Tuesday		2:00-3:00 BSBW 119</a:t>
            </a:r>
          </a:p>
          <a:p>
            <a:endParaRPr lang="en-US" sz="3200" b="1" dirty="0"/>
          </a:p>
          <a:p>
            <a:r>
              <a:rPr lang="en-US" sz="3200" b="1" dirty="0"/>
              <a:t>Thursday		1:00-2:00 BSBW 119</a:t>
            </a:r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20" y="3533494"/>
            <a:ext cx="6340856" cy="148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A41D0-F201-52BC-141B-0D7B9F80E9DB}"/>
              </a:ext>
            </a:extLst>
          </p:cNvPr>
          <p:cNvSpPr txBox="1"/>
          <p:nvPr/>
        </p:nvSpPr>
        <p:spPr>
          <a:xfrm>
            <a:off x="5079955" y="1280533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 in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C030C-A32D-2322-5595-BAB6FA27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7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9375-0F6D-D364-4A37-7FC43EAAF22E}"/>
              </a:ext>
            </a:extLst>
          </p:cNvPr>
          <p:cNvSpPr txBox="1"/>
          <p:nvPr/>
        </p:nvSpPr>
        <p:spPr>
          <a:xfrm>
            <a:off x="532287" y="1997839"/>
            <a:ext cx="105602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Discuss What are possible solutions to the reproducibility crisis?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insects, and bacteria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You all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74331-4709-420C-4D49-C450858F4F77}"/>
              </a:ext>
            </a:extLst>
          </p:cNvPr>
          <p:cNvSpPr txBox="1"/>
          <p:nvPr/>
        </p:nvSpPr>
        <p:spPr>
          <a:xfrm>
            <a:off x="826577" y="2075157"/>
            <a:ext cx="10538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Talk to those around you.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someone whose research interests or background you don’t know—learn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out if you all have any concerns about this class </a:t>
            </a:r>
          </a:p>
        </p:txBody>
      </p:sp>
    </p:spTree>
    <p:extLst>
      <p:ext uri="{BB962C8B-B14F-4D97-AF65-F5344CB8AC3E}">
        <p14:creationId xmlns:p14="http://schemas.microsoft.com/office/powerpoint/2010/main" val="688757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Wednesday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office hours survey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I expect you to practice outside of class and come to office hours if you have problems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1554515"/>
            <a:ext cx="5355771" cy="189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4070064"/>
            <a:ext cx="5355771" cy="17944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98102-2775-DADD-658C-D75FA68A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5" y="2593731"/>
            <a:ext cx="4675322" cy="212032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approach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CAE3C-664A-8CDA-A07D-DDCCE48BE6DC}"/>
              </a:ext>
            </a:extLst>
          </p:cNvPr>
          <p:cNvSpPr txBox="1"/>
          <p:nvPr/>
        </p:nvSpPr>
        <p:spPr>
          <a:xfrm>
            <a:off x="704896" y="1693190"/>
            <a:ext cx="10292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class (MW 4-5:15) – lecture, discussion, questions and answers,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Office hours (4 per week, 1 hour each) – these are optional-</a:t>
            </a:r>
            <a:r>
              <a:rPr lang="en-US" sz="2800" dirty="0" err="1"/>
              <a:t>ish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you need to be there if you can not complete practice problems</a:t>
            </a:r>
            <a:r>
              <a:rPr lang="en-US" sz="2800" dirty="0"/>
              <a:t> without assistance. Each office hour session will include a 30 minute live coding session followed by 30 minutes of question and answer time.</a:t>
            </a:r>
          </a:p>
        </p:txBody>
      </p:sp>
    </p:spTree>
    <p:extLst>
      <p:ext uri="{BB962C8B-B14F-4D97-AF65-F5344CB8AC3E}">
        <p14:creationId xmlns:p14="http://schemas.microsoft.com/office/powerpoint/2010/main" val="57121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AE9754-EB6E-E69B-1743-18D06CC0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45" y="2265686"/>
            <a:ext cx="1894114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1483F4-2986-91D5-2BF6-0F36EAD55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8580" r="30598" b="43903"/>
          <a:stretch/>
        </p:blipFill>
        <p:spPr bwMode="auto">
          <a:xfrm>
            <a:off x="5020398" y="2198358"/>
            <a:ext cx="1715062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B1038C-E4A2-C5A9-F2F6-60A466EE2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34538" r="23331"/>
          <a:stretch/>
        </p:blipFill>
        <p:spPr bwMode="auto">
          <a:xfrm>
            <a:off x="8610600" y="2198358"/>
            <a:ext cx="1244923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AA69A-B38D-063F-18AB-144F7625EA13}"/>
              </a:ext>
            </a:extLst>
          </p:cNvPr>
          <p:cNvSpPr txBox="1"/>
          <p:nvPr/>
        </p:nvSpPr>
        <p:spPr>
          <a:xfrm>
            <a:off x="1714519" y="4262909"/>
            <a:ext cx="1989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Jorja</a:t>
            </a:r>
            <a:r>
              <a:rPr lang="en-US" sz="1600" b="1" dirty="0"/>
              <a:t> Elliott</a:t>
            </a:r>
          </a:p>
          <a:p>
            <a:r>
              <a:rPr lang="en-US" sz="1600" dirty="0"/>
              <a:t>3 year Ph.D. student</a:t>
            </a:r>
          </a:p>
          <a:p>
            <a:r>
              <a:rPr lang="en-US" sz="1600" dirty="0"/>
              <a:t>Quantitative 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185DC-9C4F-5553-17D7-259F8CB81B3B}"/>
              </a:ext>
            </a:extLst>
          </p:cNvPr>
          <p:cNvSpPr txBox="1"/>
          <p:nvPr/>
        </p:nvSpPr>
        <p:spPr>
          <a:xfrm>
            <a:off x="5020398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Sean </a:t>
            </a:r>
            <a:r>
              <a:rPr lang="en-US" sz="1600" b="1" dirty="0" err="1"/>
              <a:t>Chien</a:t>
            </a:r>
            <a:endParaRPr lang="en-US" sz="1600" b="1" dirty="0"/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Phylogenetics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A9E19-92DC-FC5E-29E7-1081CFFCD72C}"/>
              </a:ext>
            </a:extLst>
          </p:cNvPr>
          <p:cNvSpPr txBox="1"/>
          <p:nvPr/>
        </p:nvSpPr>
        <p:spPr>
          <a:xfrm>
            <a:off x="8528555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Megan Copeland</a:t>
            </a:r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Genomics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4F6D0-D072-95D5-409F-65070F187930}"/>
              </a:ext>
            </a:extLst>
          </p:cNvPr>
          <p:cNvSpPr txBox="1"/>
          <p:nvPr/>
        </p:nvSpPr>
        <p:spPr>
          <a:xfrm>
            <a:off x="535984" y="5494295"/>
            <a:ext cx="1112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first homework grade will be for completion of the office hours availability survey</a:t>
            </a:r>
          </a:p>
        </p:txBody>
      </p:sp>
    </p:spTree>
    <p:extLst>
      <p:ext uri="{BB962C8B-B14F-4D97-AF65-F5344CB8AC3E}">
        <p14:creationId xmlns:p14="http://schemas.microsoft.com/office/powerpoint/2010/main" val="340347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View on Graduate Courses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1120370"/>
            <a:ext cx="117410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think graduate courses should open the door for you to become an expert in a field.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However, you shouldn’t need to become an expert to do well. Not every class is super central to your research.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Therefor, I’m going to expose you to a lot of material and I hope really challenge you with some of the problems we solve. However, each of you can earn an A if you simply put forth an appropriate and reasonable amount of effort.</a:t>
            </a:r>
          </a:p>
        </p:txBody>
      </p:sp>
    </p:spTree>
    <p:extLst>
      <p:ext uri="{BB962C8B-B14F-4D97-AF65-F5344CB8AC3E}">
        <p14:creationId xmlns:p14="http://schemas.microsoft.com/office/powerpoint/2010/main" val="358364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Teaching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851477"/>
            <a:ext cx="11903239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b="1" i="1" dirty="0"/>
              <a:t>Make you a more productive and successful scientist!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13577</TotalTime>
  <Words>1846</Words>
  <Application>Microsoft Macintosh PowerPoint</Application>
  <PresentationFormat>Widescreen</PresentationFormat>
  <Paragraphs>329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You all</vt:lpstr>
      <vt:lpstr>Pedagogy</vt:lpstr>
      <vt:lpstr>Our approach</vt:lpstr>
      <vt:lpstr>Our Team</vt:lpstr>
      <vt:lpstr>My View on Graduate Courses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Office Hours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Wednesday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79</cp:revision>
  <cp:lastPrinted>2020-01-12T16:27:29Z</cp:lastPrinted>
  <dcterms:created xsi:type="dcterms:W3CDTF">2018-01-03T17:15:04Z</dcterms:created>
  <dcterms:modified xsi:type="dcterms:W3CDTF">2023-08-23T20:34:18Z</dcterms:modified>
</cp:coreProperties>
</file>